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8" r:id="rId11"/>
    <p:sldId id="269" r:id="rId12"/>
    <p:sldId id="264" r:id="rId13"/>
    <p:sldId id="267" r:id="rId14"/>
    <p:sldId id="265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4D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____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16863517060368"/>
          <c:y val="6.8750000000000006E-2"/>
          <c:w val="0.62083333333333335"/>
          <c:h val="0.93125000000000002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effectLst>
              <a:outerShdw blurRad="50800" dist="50800" dir="5400000" algn="ctr" rotWithShape="0">
                <a:schemeClr val="tx1"/>
              </a:outerShdw>
            </a:effectLst>
          </c:spPr>
          <c:dPt>
            <c:idx val="0"/>
            <c:bubble3D val="0"/>
            <c:spPr>
              <a:solidFill>
                <a:srgbClr val="00B050"/>
              </a:solidFill>
              <a:effectLst>
                <a:outerShdw blurRad="50800" dist="50800" dir="5400000" algn="ctr" rotWithShape="0">
                  <a:schemeClr val="tx1"/>
                </a:outerShdw>
              </a:effectLst>
            </c:spPr>
          </c:dPt>
          <c:dPt>
            <c:idx val="1"/>
            <c:bubble3D val="0"/>
            <c:spPr>
              <a:solidFill>
                <a:srgbClr val="FFC000"/>
              </a:solidFill>
              <a:effectLst>
                <a:outerShdw blurRad="50800" dist="50800" dir="5400000" algn="ctr" rotWithShape="0">
                  <a:schemeClr val="tx1"/>
                </a:outerShdw>
              </a:effectLst>
            </c:spPr>
          </c:dPt>
          <c:dPt>
            <c:idx val="2"/>
            <c:bubble3D val="0"/>
            <c:spPr>
              <a:solidFill>
                <a:srgbClr val="0070C0"/>
              </a:solidFill>
              <a:effectLst>
                <a:outerShdw blurRad="50800" dist="50800" dir="5400000" algn="ctr" rotWithShape="0">
                  <a:schemeClr val="tx1"/>
                </a:outerShdw>
              </a:effectLst>
            </c:spPr>
          </c:dPt>
          <c:dPt>
            <c:idx val="3"/>
            <c:bubble3D val="0"/>
            <c:spPr>
              <a:solidFill>
                <a:srgbClr val="A44D0C"/>
              </a:solidFill>
              <a:effectLst>
                <a:outerShdw blurRad="50800" dist="50800" dir="5400000" algn="ctr" rotWithShape="0">
                  <a:schemeClr val="tx1"/>
                </a:outerShdw>
              </a:effectLst>
            </c:spPr>
          </c:dPt>
          <c:cat>
            <c:strRef>
              <c:f>Лист1!$A$2:$A$5</c:f>
              <c:strCache>
                <c:ptCount val="4"/>
                <c:pt idx="0">
                  <c:v>Армия</c:v>
                </c:pt>
                <c:pt idx="1">
                  <c:v>Учеба</c:v>
                </c:pt>
                <c:pt idx="2">
                  <c:v>Работа</c:v>
                </c:pt>
                <c:pt idx="3">
                  <c:v>Никуда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0.59</c:v>
                </c:pt>
                <c:pt idx="1">
                  <c:v>0.16</c:v>
                </c:pt>
                <c:pt idx="2">
                  <c:v>0.2</c:v>
                </c:pt>
                <c:pt idx="3">
                  <c:v>0.05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</c:spPr>
          </c:dPt>
          <c:dPt>
            <c:idx val="1"/>
            <c:bubble3D val="0"/>
            <c:spPr>
              <a:solidFill>
                <a:srgbClr val="FFC000"/>
              </a:solidFill>
            </c:spPr>
          </c:dPt>
          <c:dPt>
            <c:idx val="2"/>
            <c:bubble3D val="0"/>
            <c:spPr>
              <a:solidFill>
                <a:srgbClr val="0070C0"/>
              </a:solidFill>
            </c:spPr>
          </c:dPt>
          <c:dPt>
            <c:idx val="3"/>
            <c:bubble3D val="0"/>
            <c:spPr>
              <a:solidFill>
                <a:srgbClr val="A44D0C"/>
              </a:solidFill>
            </c:spPr>
          </c:dPt>
          <c:cat>
            <c:strRef>
              <c:f>Лист1!$A$2:$A$5</c:f>
              <c:strCache>
                <c:ptCount val="4"/>
                <c:pt idx="0">
                  <c:v>Армия</c:v>
                </c:pt>
                <c:pt idx="1">
                  <c:v>Учеба</c:v>
                </c:pt>
                <c:pt idx="2">
                  <c:v>Работа</c:v>
                </c:pt>
                <c:pt idx="3">
                  <c:v>Никуда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49.5</c:v>
                </c:pt>
                <c:pt idx="1">
                  <c:v>9.3000000000000007</c:v>
                </c:pt>
                <c:pt idx="2">
                  <c:v>40.200000000000003</c:v>
                </c:pt>
                <c:pt idx="3">
                  <c:v>0.9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ru-RU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0.35124</cdr:x>
      <cdr:y>0.22145</cdr:y>
    </cdr:from>
    <cdr:to>
      <cdr:x>0.57153</cdr:x>
      <cdr:y>0.56762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28192" y="1008112"/>
          <a:ext cx="1083873" cy="15758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1800" b="1" dirty="0" smtClean="0"/>
            <a:t>4,6%</a:t>
          </a:r>
          <a:endParaRPr lang="ru-RU" sz="1800" b="1" dirty="0"/>
        </a:p>
      </cdr:txBody>
    </cdr:sp>
  </cdr:relSizeAnchor>
  <cdr:relSizeAnchor xmlns:cdr="http://schemas.openxmlformats.org/drawingml/2006/chartDrawing">
    <cdr:from>
      <cdr:x>0.19026</cdr:x>
      <cdr:y>0.33218</cdr:y>
    </cdr:from>
    <cdr:to>
      <cdr:x>0.32347</cdr:x>
      <cdr:y>0.50801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936104" y="1512168"/>
          <a:ext cx="655421" cy="8004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000" b="1" dirty="0" smtClean="0"/>
            <a:t>20,3%</a:t>
          </a:r>
          <a:endParaRPr lang="ru-RU" sz="2000" b="1" dirty="0"/>
        </a:p>
      </cdr:txBody>
    </cdr:sp>
  </cdr:relSizeAnchor>
  <cdr:relSizeAnchor xmlns:cdr="http://schemas.openxmlformats.org/drawingml/2006/chartDrawing">
    <cdr:from>
      <cdr:x>0.20276</cdr:x>
      <cdr:y>0.62614</cdr:y>
    </cdr:from>
    <cdr:to>
      <cdr:x>0.33597</cdr:x>
      <cdr:y>0.80197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391816" y="325613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000" b="1" dirty="0" smtClean="0"/>
            <a:t>15,8%</a:t>
          </a:r>
          <a:endParaRPr lang="ru-RU" sz="2000" b="1" dirty="0"/>
        </a:p>
      </cdr:txBody>
    </cdr:sp>
  </cdr:relSizeAnchor>
  <cdr:relSizeAnchor xmlns:cdr="http://schemas.openxmlformats.org/drawingml/2006/chartDrawing">
    <cdr:from>
      <cdr:x>0.51746</cdr:x>
      <cdr:y>0.50152</cdr:y>
    </cdr:from>
    <cdr:to>
      <cdr:x>0.65067</cdr:x>
      <cdr:y>0.67735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3552056" y="2608064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000" b="1" dirty="0" smtClean="0"/>
            <a:t>59,3%</a:t>
          </a:r>
          <a:endParaRPr lang="ru-RU" sz="2000" b="1" dirty="0"/>
        </a:p>
      </cdr:txBody>
    </cdr:sp>
  </cdr:relSizeAnchor>
  <cdr:relSizeAnchor xmlns:cdr="http://schemas.openxmlformats.org/drawingml/2006/chartDrawing">
    <cdr:from>
      <cdr:x>0.63021</cdr:x>
      <cdr:y>0.07813</cdr:y>
    </cdr:from>
    <cdr:to>
      <cdr:x>0.81605</cdr:x>
      <cdr:y>0.27899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3131225" y="360040"/>
          <a:ext cx="923384" cy="9256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000" b="1" dirty="0" smtClean="0"/>
            <a:t>2017 год</a:t>
          </a:r>
          <a:endParaRPr lang="ru-RU" sz="20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0.4716</cdr:x>
      <cdr:y>0.44296</cdr:y>
    </cdr:from>
    <cdr:to>
      <cdr:x>0.6781</cdr:x>
      <cdr:y>0.66796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088232" y="18002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000" b="1" dirty="0" smtClean="0"/>
            <a:t>49,5 %</a:t>
          </a:r>
          <a:endParaRPr lang="ru-RU" sz="2000" b="1" dirty="0"/>
        </a:p>
      </cdr:txBody>
    </cdr:sp>
  </cdr:relSizeAnchor>
  <cdr:relSizeAnchor xmlns:cdr="http://schemas.openxmlformats.org/drawingml/2006/chartDrawing">
    <cdr:from>
      <cdr:x>0.22767</cdr:x>
      <cdr:y>0.70874</cdr:y>
    </cdr:from>
    <cdr:to>
      <cdr:x>0.43417</cdr:x>
      <cdr:y>0.93374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008112" y="288032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000" b="1" dirty="0" smtClean="0"/>
            <a:t>9,3 %</a:t>
          </a:r>
          <a:endParaRPr lang="ru-RU" sz="2000" b="1" dirty="0"/>
        </a:p>
      </cdr:txBody>
    </cdr:sp>
  </cdr:relSizeAnchor>
  <cdr:relSizeAnchor xmlns:cdr="http://schemas.openxmlformats.org/drawingml/2006/chartDrawing">
    <cdr:from>
      <cdr:x>0.09757</cdr:x>
      <cdr:y>0.37209</cdr:y>
    </cdr:from>
    <cdr:to>
      <cdr:x>0.30408</cdr:x>
      <cdr:y>0.59709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432048" y="151216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000" b="1" dirty="0" smtClean="0"/>
            <a:t>40,2 %</a:t>
          </a:r>
          <a:endParaRPr lang="ru-RU" sz="2000" b="1" dirty="0"/>
        </a:p>
      </cdr:txBody>
    </cdr:sp>
  </cdr:relSizeAnchor>
  <cdr:relSizeAnchor xmlns:cdr="http://schemas.openxmlformats.org/drawingml/2006/chartDrawing">
    <cdr:from>
      <cdr:x>0.30898</cdr:x>
      <cdr:y>0.15947</cdr:y>
    </cdr:from>
    <cdr:to>
      <cdr:x>0.51548</cdr:x>
      <cdr:y>0.38447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368152" y="648072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000" b="1" dirty="0" smtClean="0"/>
            <a:t>0,9%</a:t>
          </a:r>
          <a:endParaRPr lang="ru-RU" sz="2000" b="1" dirty="0"/>
        </a:p>
      </cdr:txBody>
    </cdr:sp>
  </cdr:relSizeAnchor>
  <cdr:relSizeAnchor xmlns:cdr="http://schemas.openxmlformats.org/drawingml/2006/chartDrawing">
    <cdr:from>
      <cdr:x>0.61893</cdr:x>
      <cdr:y>0</cdr:y>
    </cdr:from>
    <cdr:to>
      <cdr:x>0.82544</cdr:x>
      <cdr:y>0.225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2864568" y="-2492896"/>
          <a:ext cx="955757" cy="87489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ru-RU" sz="2000" b="1" dirty="0" smtClean="0"/>
            <a:t>2016 год</a:t>
          </a:r>
          <a:endParaRPr lang="ru-RU" sz="20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2C1F1-804A-45C4-8DA9-ADD4AEF19CE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F44479-3007-48B8-A705-D4C06D1929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1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F44479-3007-48B8-A705-D4C06D19297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847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8000"/>
                    </a14:imgEffect>
                    <a14:imgEffect>
                      <a14:brightnessContrast bright="31000" contras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04.10.2017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91" y="0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86000" y="1700808"/>
            <a:ext cx="6102424" cy="3697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200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ЦЕНТР СОДЕЙСТВИЯ ТРУДОУСТРОЙСТВУ ВЫПУСКНИКОВ СПБ ГБПОУ «КОЛЛЕДЖ МЕТРОПОЛИТЕНА»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9972" y="5877272"/>
            <a:ext cx="1404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2017 </a:t>
            </a:r>
            <a:r>
              <a:rPr lang="ru-RU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г</a:t>
            </a:r>
          </a:p>
        </p:txBody>
      </p:sp>
    </p:spTree>
    <p:extLst>
      <p:ext uri="{BB962C8B-B14F-4D97-AF65-F5344CB8AC3E}">
        <p14:creationId xmlns:p14="http://schemas.microsoft.com/office/powerpoint/2010/main" val="3062690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91834" y="476672"/>
            <a:ext cx="631844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Проведено два </a:t>
            </a:r>
            <a:r>
              <a:rPr lang="ru-RU" sz="2300" b="1" u="sng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эксперементальных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урока.</a:t>
            </a:r>
            <a:endParaRPr lang="ru-RU" b="1" u="sng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ctr"/>
            <a:endParaRPr lang="ru-RU" sz="1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 Для более полного понимания правил приема на работу по дисциплине «Основы поиска работы» были проведены уроки-игры «Дублер» и «Устройство на работу». Уроки проводили  преподаватель дисциплины «Основы поиска работы»  </a:t>
            </a:r>
            <a:r>
              <a:rPr lang="ru-RU" sz="22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Пермякова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А.С. И психолог Колледжа Акулова Е.А.</a:t>
            </a:r>
            <a:endParaRPr lang="ru-RU" sz="2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4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6" y="3617370"/>
            <a:ext cx="3240630" cy="324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48" b="89969" l="8231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549452"/>
            <a:ext cx="5280619" cy="3887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7767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55777" y="332656"/>
            <a:ext cx="6264696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10. УЧАСТИЕ В КОНКУРСЕ </a:t>
            </a:r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НА ВЫЯВЛЕНИЕ ЛУЧШИХ ПРАКТИК ПО</a:t>
            </a:r>
          </a:p>
          <a:p>
            <a:pPr lvl="1" algn="ctr"/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ТРУДОУСТРОЙСТВУ ВЫПУСКНИКОВ.</a:t>
            </a:r>
            <a:endParaRPr lang="ru-RU" b="1" u="sng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 algn="ctr"/>
            <a:endParaRPr lang="ru-RU" sz="1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  В конкурсе приняли участие 33 ЦСТВ профессиональных образовательных учреждений, находящихся в ведении Комитета по образованию. Набрав 62 балла наш Центр занял </a:t>
            </a:r>
            <a:r>
              <a:rPr lang="ru-RU" sz="22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предворительное</a:t>
            </a:r>
            <a:r>
              <a:rPr lang="ru-RU" sz="220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6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место (1 место – 70 баллов; 33 место – 16 баллов)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85" y="3586191"/>
            <a:ext cx="6767513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32696" y="5157192"/>
            <a:ext cx="48213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6000" b="1" dirty="0">
                <a:solidFill>
                  <a:srgbClr val="C00000"/>
                </a:solidFill>
              </a:rPr>
              <a:t>Мы молодцы</a:t>
            </a:r>
          </a:p>
        </p:txBody>
      </p:sp>
    </p:spTree>
    <p:extLst>
      <p:ext uri="{BB962C8B-B14F-4D97-AF65-F5344CB8AC3E}">
        <p14:creationId xmlns:p14="http://schemas.microsoft.com/office/powerpoint/2010/main" val="3710613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66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801491" y="476672"/>
            <a:ext cx="616299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2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МОНИТОРИНГ ПРОГНОЗА ТРУДОУСТРОЙСТВА ВЫПУСКНИКОВ </a:t>
            </a:r>
            <a:r>
              <a:rPr lang="ru-RU" sz="22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2017г </a:t>
            </a:r>
          </a:p>
          <a:p>
            <a:pPr lvl="0" algn="ctr"/>
            <a:r>
              <a:rPr lang="ru-RU" sz="22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(по Индивидуально - перспективным планам профессионального  развития выпускников)</a:t>
            </a:r>
            <a:endParaRPr lang="ru-RU" sz="2200" b="1" u="sng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" name="Диаграмма 2"/>
          <p:cNvGraphicFramePr/>
          <p:nvPr>
            <p:extLst>
              <p:ext uri="{D42A27DB-BD31-4B8C-83A1-F6EECF244321}">
                <p14:modId xmlns:p14="http://schemas.microsoft.com/office/powerpoint/2010/main" val="2679536917"/>
              </p:ext>
            </p:extLst>
          </p:nvPr>
        </p:nvGraphicFramePr>
        <p:xfrm>
          <a:off x="-468560" y="2132856"/>
          <a:ext cx="5112568" cy="4725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1801636224"/>
              </p:ext>
            </p:extLst>
          </p:nvPr>
        </p:nvGraphicFramePr>
        <p:xfrm>
          <a:off x="4515744" y="2492896"/>
          <a:ext cx="4628256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0062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925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165271" y="260648"/>
            <a:ext cx="128823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Выводы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6217" y="980728"/>
            <a:ext cx="8496944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		Анализируя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работу ЦСТВ за 2016-2017 			    учебный год можно сделать следующие выводы:</a:t>
            </a:r>
            <a:endParaRPr lang="ru-RU" sz="1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endParaRPr lang="ru-RU" sz="1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			1. Поставленные задачи перед ЦСТВ на 			     учебный год выполнены полностью;</a:t>
            </a:r>
          </a:p>
          <a:p>
            <a:pPr lvl="0" algn="just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            2. Признать работу ЦСТВ плодотворной и 	     		      продуктивной;</a:t>
            </a:r>
          </a:p>
          <a:p>
            <a:pPr lvl="0" algn="just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      3. Проведена эффективная работа по налаживанию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партнерских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отношений с предприятиями города;</a:t>
            </a:r>
          </a:p>
          <a:p>
            <a:pPr lvl="0" algn="just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4. Все достижения ЦСТВ стали возможными благодаря слаженной и эффективной работе сотрудников Колледжа.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79" y="4787868"/>
            <a:ext cx="8497887" cy="210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837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brightnessContrast bright="31000" contras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350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286000" y="2367171"/>
            <a:ext cx="57423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4400" b="1" i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Спасибо за внимание        и взаимодействие</a:t>
            </a:r>
          </a:p>
        </p:txBody>
      </p:sp>
    </p:spTree>
    <p:extLst>
      <p:ext uri="{BB962C8B-B14F-4D97-AF65-F5344CB8AC3E}">
        <p14:creationId xmlns:p14="http://schemas.microsoft.com/office/powerpoint/2010/main" val="188859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-8293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87824" y="620688"/>
            <a:ext cx="576063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3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ОТЧЕТ О РАБОТЕ ЗА 2016-17 УЧ.ГОД</a:t>
            </a:r>
            <a:endParaRPr lang="ru-RU" sz="23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79712" y="1378388"/>
            <a:ext cx="716428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AutoNum type="arabicPeriod"/>
            </a:pPr>
            <a:endParaRPr lang="ru-RU" sz="2300" b="1" u="sng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AutoNum type="arabicPeriod"/>
            </a:pP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Участие в акции «Неделя без турникетов»</a:t>
            </a:r>
          </a:p>
          <a:p>
            <a:endParaRPr lang="ru-RU" sz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За 2016-17 учебный год обучающиеся Колледжа побывали на экскурсиях: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ГУП «Петербургский метрополитен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СПб ГУП «</a:t>
            </a:r>
            <a:r>
              <a:rPr lang="ru-RU" sz="22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Горэлектротранс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» </a:t>
            </a:r>
            <a:endParaRPr lang="ru-RU" sz="2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ПАО «Звезда» </a:t>
            </a:r>
            <a:endParaRPr lang="ru-RU" sz="2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200150" lvl="2" indent="-285750">
              <a:buFont typeface="Wingdings" pitchFamily="2" charset="2"/>
              <a:buChar char="Ø"/>
            </a:pP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Холдинг «ЛЕНПОЛИГРАФМАШ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АО «Адмиралтейские верфи» </a:t>
            </a:r>
          </a:p>
        </p:txBody>
      </p:sp>
      <p:pic>
        <p:nvPicPr>
          <p:cNvPr id="3075" name="Picture 3" descr="\\DS\Public\Карповская И.В\центр содействия по трудоустройству\2016-17 учгод\акция неделя без турникетов апрель 2017г\отчет Ленполиграфмаш\IMG_395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251" y="4827494"/>
            <a:ext cx="2623840" cy="196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\\DS\Public\Карповская И.В\центр содействия по трудоустройству\2016-17 учгод\акция неделя без турникетов апрель 2017г\отчет 212гр\DSC0667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47" y="4938727"/>
            <a:ext cx="3208399" cy="18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\\DS\Public\Карповская И.В\центр содействия по трудоустройству\2016-17 учгод\экскурсия Адм. Верфи\верфи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4" t="-23728" r="31646" b="23728"/>
          <a:stretch/>
        </p:blipFill>
        <p:spPr bwMode="auto">
          <a:xfrm>
            <a:off x="107504" y="4188173"/>
            <a:ext cx="3090665" cy="260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61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15643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873498" y="735955"/>
            <a:ext cx="6018982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2. Посещение музея «Метро»</a:t>
            </a:r>
            <a:endParaRPr lang="ru-RU" sz="2300" b="1" u="sng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ru-RU" sz="1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 октябре 2016г обучающиеся 1 курса посетили музей ГУП «Петербургский метрополитен»:</a:t>
            </a:r>
            <a:endParaRPr lang="ru-RU" sz="2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163974"/>
            <a:ext cx="2998787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17" y="2874092"/>
            <a:ext cx="3341687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381179"/>
            <a:ext cx="2667304" cy="171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522" y="2085199"/>
            <a:ext cx="3014714" cy="253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523" y="4509120"/>
            <a:ext cx="3207661" cy="2407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8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411760" y="735955"/>
            <a:ext cx="65527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3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3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Посещение </a:t>
            </a:r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Агентства занятости </a:t>
            </a:r>
            <a:r>
              <a:rPr lang="ru-RU" sz="23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   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населения </a:t>
            </a:r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Фрунзенского района</a:t>
            </a:r>
            <a:endParaRPr lang="ru-RU" sz="1200" u="sng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ru-RU" sz="2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В рамках образовательного процесса обучающиеся 3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курса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посетили Агентство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занятости населения Фрунзенского района,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где участвовали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 семинаре «Пути поиска работы» ,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просмотрели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фильм об услугах, получили информацию по использованию экспресс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услуг </a:t>
            </a:r>
            <a:r>
              <a:rPr lang="ru-RU" sz="220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Службы </a:t>
            </a:r>
            <a:r>
              <a:rPr lang="ru-RU" sz="220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занятости.</a:t>
            </a:r>
            <a:endParaRPr lang="ru-RU" sz="2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12" y="4077072"/>
            <a:ext cx="4294163" cy="261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1" t="24236" r="12111"/>
          <a:stretch/>
        </p:blipFill>
        <p:spPr bwMode="auto">
          <a:xfrm>
            <a:off x="5004048" y="3991148"/>
            <a:ext cx="3656723" cy="278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903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841" y="4365104"/>
            <a:ext cx="4672655" cy="2376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55776" y="735955"/>
            <a:ext cx="6480720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3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4. 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Участие в молодежном форуме СПб</a:t>
            </a:r>
          </a:p>
          <a:p>
            <a:pPr lvl="0"/>
            <a:endParaRPr lang="ru-RU" sz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 В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2017 году обучающиеся нашего колледжа приняли участие в первом Форуме работающей молодежи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Санкт-Петербурга.</a:t>
            </a:r>
            <a:endParaRPr lang="ru-RU" sz="2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7" y="2773363"/>
            <a:ext cx="4529137" cy="242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98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925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286000" y="735955"/>
            <a:ext cx="675049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5. Участие в Молодежном карьерном форуме </a:t>
            </a:r>
            <a:r>
              <a:rPr lang="ru-RU" sz="23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2016 года</a:t>
            </a:r>
            <a:endParaRPr lang="ru-RU" sz="23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lvl="0" algn="just"/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В октябре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2016 года в выставочном комплексе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«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Ленэкспо» прошел уже в пятый раз «Молодежный карьерный форум», организатором которого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выступает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Молодежная биржа труда по заказу Комитета по труду и занятости населения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Санкт-Петербурга</a:t>
            </a:r>
            <a:endParaRPr lang="ru-RU" sz="2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7"/>
          <a:stretch/>
        </p:blipFill>
        <p:spPr bwMode="auto">
          <a:xfrm>
            <a:off x="395536" y="3068960"/>
            <a:ext cx="1685620" cy="305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933056"/>
            <a:ext cx="3753544" cy="284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7" t="-15934" r="7881"/>
          <a:stretch/>
        </p:blipFill>
        <p:spPr bwMode="auto">
          <a:xfrm>
            <a:off x="6948264" y="2995738"/>
            <a:ext cx="1851756" cy="387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3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86000" y="735955"/>
            <a:ext cx="675049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ru-RU" sz="23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6. Участие </a:t>
            </a:r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городском форуме </a:t>
            </a:r>
          </a:p>
          <a:p>
            <a:pPr lvl="1"/>
            <a:r>
              <a:rPr lang="ru-RU" sz="23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 </a:t>
            </a:r>
            <a:r>
              <a:rPr lang="ru-RU" sz="23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Успех в твоих руках». </a:t>
            </a:r>
          </a:p>
          <a:p>
            <a:pPr lvl="0"/>
            <a:r>
              <a:rPr lang="ru-RU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lvl="0" algn="just"/>
            <a:r>
              <a:rPr lang="ru-RU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Обучающиеся группы 311 на Форуме посетили </a:t>
            </a:r>
            <a:r>
              <a:rPr lang="ru-RU" sz="22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медиацентр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, где было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организовано интерактивное выступление представителей различных промышленных предприятий 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Санкт-Петербурга, таких 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как «завод им. Климова», «Адмиралтейские верфи.», «</a:t>
            </a:r>
            <a:r>
              <a:rPr lang="ru-RU" sz="22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Ленсвет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» и другие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6" y="0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8" y="3780004"/>
            <a:ext cx="4555532" cy="277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01" y="3752166"/>
            <a:ext cx="4452399" cy="277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512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051720" y="735955"/>
            <a:ext cx="6984776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7. Организация и участие в городском семинаре </a:t>
            </a:r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«Взаимодействие Агентства занятости населения Фрунзенского района и СПб ГБПОУ «Колледж метрополитена» по профессиональной ориентации обучающихся.</a:t>
            </a:r>
            <a:endParaRPr lang="ru-RU" sz="1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ru-RU" sz="1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 ноябре 2016 года и апреле 2017 года прошли два этапа городского Семинара для обучающихся 3 и 2 курсов. Активно приняли участие как сотрудники колледжа , так и обучающиеся.</a:t>
            </a:r>
            <a:endParaRPr lang="ru-RU" sz="2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769" y="4005064"/>
            <a:ext cx="2822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69949"/>
            <a:ext cx="3415730" cy="189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16" y="4437112"/>
            <a:ext cx="3828437" cy="228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863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23728" y="189021"/>
            <a:ext cx="6912768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8. </a:t>
            </a:r>
            <a:r>
              <a:rPr lang="ru-RU" sz="2300" b="1" u="sng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Участие в городском конкурсе </a:t>
            </a:r>
            <a:r>
              <a:rPr lang="ru-RU" sz="2300" b="1" u="sng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проектов технического творчества «Молодежь и техника» среди обучающихся государственных профессиональных образовательных учреждений.</a:t>
            </a:r>
            <a:endParaRPr lang="ru-RU" sz="12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/>
            <a:endParaRPr lang="ru-RU" sz="10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ctr"/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Обучающийся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Дьяченко А. (преподаватель: Александров Б.В., мастер производственного обучения </a:t>
            </a:r>
            <a:r>
              <a:rPr lang="ru-RU" sz="22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Чобан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В.И</a:t>
            </a:r>
            <a:r>
              <a:rPr lang="ru-RU" sz="2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.) занял 1 место в городском творческом марафоне-конкурсе </a:t>
            </a:r>
            <a:r>
              <a:rPr lang="ru-RU" sz="2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«Звезды зажигаются» в конкурсе проектно технического творчества «Молодёжь и техника» в номинации «Машины, механизмы и приспособления»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" y="0"/>
            <a:ext cx="2693987" cy="277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\\DS\Public\Карповская И.В\методическая комиссия\2016-2017 учебный год\Василий Иванович (техника и молодежь)\IMG_127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9"/>
          <a:stretch/>
        </p:blipFill>
        <p:spPr bwMode="auto">
          <a:xfrm>
            <a:off x="321975" y="4227717"/>
            <a:ext cx="3817977" cy="244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181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Апекс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253</TotalTime>
  <Words>385</Words>
  <Application>Microsoft Office PowerPoint</Application>
  <PresentationFormat>Экран (4:3)</PresentationFormat>
  <Paragraphs>63</Paragraphs>
  <Slides>14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Апекс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 Викторовна Карповская</dc:creator>
  <cp:lastModifiedBy>Ирина Викторовна Карповская</cp:lastModifiedBy>
  <cp:revision>29</cp:revision>
  <dcterms:created xsi:type="dcterms:W3CDTF">2017-06-13T10:53:57Z</dcterms:created>
  <dcterms:modified xsi:type="dcterms:W3CDTF">2017-10-04T09:07:07Z</dcterms:modified>
</cp:coreProperties>
</file>